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5" r:id="rId3"/>
    <p:sldId id="276" r:id="rId4"/>
    <p:sldId id="257" r:id="rId5"/>
    <p:sldId id="258" r:id="rId6"/>
    <p:sldId id="262" r:id="rId7"/>
    <p:sldId id="263" r:id="rId8"/>
    <p:sldId id="259" r:id="rId9"/>
    <p:sldId id="264" r:id="rId10"/>
    <p:sldId id="265" r:id="rId11"/>
    <p:sldId id="260" r:id="rId12"/>
    <p:sldId id="261" r:id="rId13"/>
    <p:sldId id="266" r:id="rId14"/>
    <p:sldId id="267" r:id="rId15"/>
    <p:sldId id="273" r:id="rId16"/>
    <p:sldId id="271" r:id="rId17"/>
    <p:sldId id="272" r:id="rId18"/>
    <p:sldId id="268" r:id="rId19"/>
    <p:sldId id="270" r:id="rId20"/>
    <p:sldId id="274" r:id="rId21"/>
    <p:sldId id="26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5D292-953C-44B0-B87E-37575AE1EFE1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53BD-35C1-4F40-814A-1CBEEC65F9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5D292-953C-44B0-B87E-37575AE1EFE1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53BD-35C1-4F40-814A-1CBEEC65F9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5D292-953C-44B0-B87E-37575AE1EFE1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53BD-35C1-4F40-814A-1CBEEC65F92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5D292-953C-44B0-B87E-37575AE1EFE1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53BD-35C1-4F40-814A-1CBEEC65F9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5D292-953C-44B0-B87E-37575AE1EFE1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53BD-35C1-4F40-814A-1CBEEC65F9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5D292-953C-44B0-B87E-37575AE1EFE1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53BD-35C1-4F40-814A-1CBEEC65F9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5D292-953C-44B0-B87E-37575AE1EFE1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53BD-35C1-4F40-814A-1CBEEC65F9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5D292-953C-44B0-B87E-37575AE1EFE1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53BD-35C1-4F40-814A-1CBEEC65F9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5D292-953C-44B0-B87E-37575AE1EFE1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53BD-35C1-4F40-814A-1CBEEC65F9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5D292-953C-44B0-B87E-37575AE1EFE1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53BD-35C1-4F40-814A-1CBEEC65F9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5D292-953C-44B0-B87E-37575AE1EFE1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53BD-35C1-4F40-814A-1CBEEC65F9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125D292-953C-44B0-B87E-37575AE1EFE1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97D53BD-35C1-4F40-814A-1CBEEC65F9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CUSD---LCAP 2015/16</a:t>
            </a:r>
            <a:br>
              <a:rPr lang="en-US" dirty="0" smtClean="0"/>
            </a:br>
            <a:r>
              <a:rPr lang="en-US" sz="2200" dirty="0" smtClean="0"/>
              <a:t>(Local Control Accountability Plan)</a:t>
            </a:r>
            <a:endParaRPr lang="en-US" sz="2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State Areas/Priorities</a:t>
            </a:r>
          </a:p>
          <a:p>
            <a:r>
              <a:rPr lang="en-US" dirty="0" smtClean="0"/>
              <a:t>CUSD Goals/Areas of Focus</a:t>
            </a:r>
          </a:p>
          <a:p>
            <a:r>
              <a:rPr lang="en-US" dirty="0" smtClean="0"/>
              <a:t>Budget/Engagement/Process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68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Improve student achievement on Early Assessment Program (EAP) testing</a:t>
            </a:r>
          </a:p>
          <a:p>
            <a:r>
              <a:rPr lang="en-US" dirty="0" smtClean="0"/>
              <a:t>Decrease the number of students who fall below the promotion/retention benchmarks (Grades TK-6)</a:t>
            </a:r>
          </a:p>
          <a:p>
            <a:r>
              <a:rPr lang="en-US" dirty="0" smtClean="0"/>
              <a:t>Reduce the number of students who receive D’s and F’s (Grades 7-12)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#2---Areas of Focus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614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CUSD will effectively address the following areas: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Increasing parental involvement</a:t>
            </a:r>
          </a:p>
          <a:p>
            <a:r>
              <a:rPr lang="en-US" dirty="0" smtClean="0"/>
              <a:t>Increasing student engagement</a:t>
            </a:r>
          </a:p>
          <a:p>
            <a:r>
              <a:rPr lang="en-US" dirty="0" smtClean="0"/>
              <a:t>Improving school/district climate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 #3</a:t>
            </a:r>
            <a:br>
              <a:rPr lang="en-US" dirty="0" smtClean="0"/>
            </a:br>
            <a:r>
              <a:rPr lang="en-US" dirty="0" smtClean="0"/>
              <a:t>Engagement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147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Increase membership in site-based Parent-Teacher Organizations, School Site Councils, Booster Clubs</a:t>
            </a:r>
          </a:p>
          <a:p>
            <a:r>
              <a:rPr lang="en-US" dirty="0" smtClean="0"/>
              <a:t>Increase communication opportunities between parent groups</a:t>
            </a:r>
          </a:p>
          <a:p>
            <a:r>
              <a:rPr lang="en-US" dirty="0" smtClean="0"/>
              <a:t>Increase opportunities for parents to visit campus, meet with site administration</a:t>
            </a:r>
          </a:p>
          <a:p>
            <a:r>
              <a:rPr lang="en-US" dirty="0" smtClean="0"/>
              <a:t>Increase the Average Daily Attendance percentages (site/district)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#3---Areas of Focus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416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Decrease the Truancy Rate (site/district)</a:t>
            </a:r>
          </a:p>
          <a:p>
            <a:r>
              <a:rPr lang="en-US" dirty="0" smtClean="0"/>
              <a:t>Decrease the drop-out rates</a:t>
            </a:r>
          </a:p>
          <a:p>
            <a:r>
              <a:rPr lang="en-US" dirty="0" smtClean="0"/>
              <a:t>Increase graduation rates</a:t>
            </a:r>
          </a:p>
          <a:p>
            <a:r>
              <a:rPr lang="en-US" dirty="0" smtClean="0"/>
              <a:t>Increase the level of student engagement in the classroom</a:t>
            </a:r>
          </a:p>
          <a:p>
            <a:r>
              <a:rPr lang="en-US" dirty="0" smtClean="0"/>
              <a:t>Decrease suspensions and expulsions</a:t>
            </a:r>
          </a:p>
          <a:p>
            <a:r>
              <a:rPr lang="en-US" dirty="0" smtClean="0"/>
              <a:t>Provide a safe and productive learning environment in and out of the classroom</a:t>
            </a:r>
          </a:p>
          <a:p>
            <a:r>
              <a:rPr lang="en-US" dirty="0" smtClean="0"/>
              <a:t>Address the goals and objectives of the Wellness Policy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#3---Areas of Focus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145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Base Allocation---base amount of funding per student (all students)</a:t>
            </a:r>
          </a:p>
          <a:p>
            <a:r>
              <a:rPr lang="en-US" dirty="0" smtClean="0"/>
              <a:t>Supplemental Grant---additional funds provided based upon #’s of students---Free and Reduced </a:t>
            </a:r>
            <a:r>
              <a:rPr lang="en-US" dirty="0"/>
              <a:t>L</a:t>
            </a:r>
            <a:r>
              <a:rPr lang="en-US" dirty="0" smtClean="0"/>
              <a:t>unch, Foster Youth and English Language Learner</a:t>
            </a:r>
            <a:endParaRPr lang="en-US" dirty="0"/>
          </a:p>
          <a:p>
            <a:r>
              <a:rPr lang="en-US" dirty="0" smtClean="0"/>
              <a:t>State revenue (LCFF--base and supplemental) does not have to fund “new” services</a:t>
            </a:r>
          </a:p>
          <a:p>
            <a:r>
              <a:rPr lang="en-US" dirty="0" smtClean="0"/>
              <a:t>You must show how funds (base and supplemental) are being used to provide supports/services to designated students as well as all students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839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Certificated staff (general </a:t>
            </a:r>
            <a:r>
              <a:rPr lang="en-US" dirty="0" err="1" smtClean="0"/>
              <a:t>ed</a:t>
            </a:r>
            <a:r>
              <a:rPr lang="en-US" dirty="0" smtClean="0"/>
              <a:t> teachers---elementary, Math, ELA and Alt Ed, intervention, SPED)</a:t>
            </a:r>
          </a:p>
          <a:p>
            <a:r>
              <a:rPr lang="en-US" dirty="0" smtClean="0"/>
              <a:t>Counselors</a:t>
            </a:r>
          </a:p>
          <a:p>
            <a:r>
              <a:rPr lang="en-US" dirty="0" smtClean="0"/>
              <a:t>Child Welfare and Attendance Officer</a:t>
            </a:r>
          </a:p>
          <a:p>
            <a:r>
              <a:rPr lang="en-US" dirty="0" smtClean="0"/>
              <a:t>Targeted support services using paraprofessionals, campus monitors, attendance monitoring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Supplemental Funds (current designations)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547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 indicated through initial surveys of staff, parents and students</a:t>
            </a:r>
          </a:p>
          <a:p>
            <a:r>
              <a:rPr lang="en-US" dirty="0" smtClean="0"/>
              <a:t>1) Smaller class sizes (more teachers)</a:t>
            </a:r>
          </a:p>
          <a:p>
            <a:r>
              <a:rPr lang="en-US" dirty="0" smtClean="0"/>
              <a:t>2) Increase academic intervention services (more teachers, paraprofessionals)</a:t>
            </a:r>
          </a:p>
          <a:p>
            <a:r>
              <a:rPr lang="en-US" dirty="0" smtClean="0"/>
              <a:t>3) Increase counseling services (more counselors)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**will be surveying all stakeholders again in this area to reassess priorities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CUSD Priorities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64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Adding Health teachers (middle and high school)</a:t>
            </a:r>
          </a:p>
          <a:p>
            <a:r>
              <a:rPr lang="en-US" dirty="0" smtClean="0"/>
              <a:t>Adding Science/Ecology coordinator/teachers</a:t>
            </a:r>
          </a:p>
          <a:p>
            <a:r>
              <a:rPr lang="en-US" dirty="0" smtClean="0"/>
              <a:t>Adding Teachers on Special Assignment (TOSA’s ) to facilitate professional development and instructional coaching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ideas proposed for consideration…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612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Parents, Certificated, Classified, Admin/Management, Students and Community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Initial</a:t>
            </a:r>
            <a:r>
              <a:rPr lang="en-US" dirty="0" smtClean="0"/>
              <a:t>---surveys and meetings to identify prioritized areas of focus (Top 3---lower class sizes, increased academic intervention, increased counseling)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Ongoing</a:t>
            </a:r>
            <a:r>
              <a:rPr lang="en-US" dirty="0" smtClean="0"/>
              <a:t>---meetings and communications to update all on status (goals/comparative data analysis) and direction (designation of funds), surveys and soliciting of feedback in all areas</a:t>
            </a:r>
          </a:p>
          <a:p>
            <a:pPr marL="0" indent="0" algn="ctr">
              <a:buNone/>
            </a:pPr>
            <a:r>
              <a:rPr lang="en-US" b="1" i="1" dirty="0" smtClean="0"/>
              <a:t>Create, implement, analyze, adjust ongoing</a:t>
            </a:r>
            <a:endParaRPr lang="en-US" b="1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579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COMPLIANCE---template</a:t>
            </a:r>
          </a:p>
          <a:p>
            <a:r>
              <a:rPr lang="en-US" dirty="0" smtClean="0"/>
              <a:t>RELEVANCE---- engagement process and outcomes</a:t>
            </a:r>
          </a:p>
          <a:p>
            <a:r>
              <a:rPr lang="en-US" dirty="0" smtClean="0"/>
              <a:t>BALANCE--- compliance requirements with the 	relevance of the process and outcomes</a:t>
            </a:r>
          </a:p>
          <a:p>
            <a:pPr marL="0" indent="0"/>
            <a:r>
              <a:rPr lang="en-US" dirty="0" smtClean="0"/>
              <a:t>  RESPONSE---an “executive summary” that is more 	accessible, concise and visually appealing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LCAP…Yin and Yang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630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Vision</a:t>
            </a:r>
            <a:r>
              <a:rPr lang="en-US" dirty="0" smtClean="0"/>
              <a:t>…to equip students with tools to be life-long learners and responsibly participate in a diverse and changing society</a:t>
            </a:r>
          </a:p>
          <a:p>
            <a:r>
              <a:rPr lang="en-US" b="1" dirty="0" smtClean="0"/>
              <a:t>Mission</a:t>
            </a:r>
            <a:r>
              <a:rPr lang="en-US" dirty="0" smtClean="0"/>
              <a:t>…to encourage personal excellence, achieve high academic standards in a safe environment and make informed, moral, ethical and responsible decisions</a:t>
            </a:r>
          </a:p>
          <a:p>
            <a:pPr algn="ctr">
              <a:buNone/>
            </a:pPr>
            <a:r>
              <a:rPr lang="en-US" sz="2000" i="1" dirty="0" smtClean="0"/>
              <a:t>*how do our decisions align with the vision/mission</a:t>
            </a:r>
            <a:endParaRPr lang="en-US" sz="2000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CUSD Vision and 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893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ENGAGE---share, inform, solicit to inform direction and to share outcomes</a:t>
            </a:r>
          </a:p>
          <a:p>
            <a:r>
              <a:rPr lang="en-US" dirty="0" smtClean="0"/>
              <a:t>DIRECTION---based upon engagement identify areas of need, actions and expenditures to address </a:t>
            </a:r>
          </a:p>
          <a:p>
            <a:r>
              <a:rPr lang="en-US" dirty="0" smtClean="0"/>
              <a:t>OUTCOMES---share, report, analyze, assess and adjust as data indicates and resources allow</a:t>
            </a:r>
          </a:p>
          <a:p>
            <a:r>
              <a:rPr lang="en-US" dirty="0" smtClean="0"/>
              <a:t>ONGOING---reflection, engagement and adjustment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LCAP---Process and 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293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March---Board Meeting (3/19)</a:t>
            </a:r>
          </a:p>
          <a:p>
            <a:pPr marL="0" indent="0">
              <a:buNone/>
            </a:pPr>
            <a:r>
              <a:rPr lang="en-US" dirty="0" smtClean="0"/>
              <a:t>April---meetings with stakeholders </a:t>
            </a:r>
            <a:r>
              <a:rPr lang="en-US" sz="1800" dirty="0" smtClean="0"/>
              <a:t>(update status/direction)</a:t>
            </a:r>
          </a:p>
          <a:p>
            <a:pPr marL="0" indent="0">
              <a:buNone/>
            </a:pPr>
            <a:r>
              <a:rPr lang="en-US" dirty="0" smtClean="0"/>
              <a:t>May---meetings with stakeholders </a:t>
            </a:r>
            <a:r>
              <a:rPr lang="en-US" sz="1800" dirty="0" smtClean="0"/>
              <a:t>(update status/direction)</a:t>
            </a:r>
          </a:p>
          <a:p>
            <a:pPr marL="0" indent="0">
              <a:buNone/>
            </a:pPr>
            <a:r>
              <a:rPr lang="en-US" dirty="0" smtClean="0"/>
              <a:t>June</a:t>
            </a:r>
          </a:p>
          <a:p>
            <a:r>
              <a:rPr lang="en-US" dirty="0" smtClean="0"/>
              <a:t>Public Hearing-Budget/LCAP (6/14)</a:t>
            </a:r>
          </a:p>
          <a:p>
            <a:r>
              <a:rPr lang="en-US" dirty="0" smtClean="0"/>
              <a:t>Board Approval-Budget/LCAP (6/28)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August/September---report on comparative data and start the process all over (engage, share, solicit, adjust, implement)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…from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938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Collaboration</a:t>
            </a:r>
            <a:r>
              <a:rPr lang="en-US" dirty="0" smtClean="0"/>
              <a:t>---</a:t>
            </a:r>
            <a:r>
              <a:rPr lang="en-US" i="1" dirty="0" smtClean="0"/>
              <a:t>working together </a:t>
            </a:r>
            <a:r>
              <a:rPr lang="en-US" dirty="0" smtClean="0"/>
              <a:t>to </a:t>
            </a:r>
            <a:r>
              <a:rPr lang="en-US" i="1" dirty="0" smtClean="0"/>
              <a:t>analyze</a:t>
            </a:r>
            <a:r>
              <a:rPr lang="en-US" dirty="0" smtClean="0"/>
              <a:t> data, </a:t>
            </a:r>
            <a:r>
              <a:rPr lang="en-US" i="1" dirty="0" smtClean="0"/>
              <a:t>assess</a:t>
            </a:r>
            <a:r>
              <a:rPr lang="en-US" dirty="0" smtClean="0"/>
              <a:t> areas of celebration and areas of need, </a:t>
            </a:r>
            <a:r>
              <a:rPr lang="en-US" i="1" dirty="0" smtClean="0"/>
              <a:t>share</a:t>
            </a:r>
            <a:r>
              <a:rPr lang="en-US" dirty="0" smtClean="0"/>
              <a:t> best practices and possible ideas/strategies, </a:t>
            </a:r>
            <a:r>
              <a:rPr lang="en-US" i="1" dirty="0" smtClean="0"/>
              <a:t>maximize </a:t>
            </a:r>
            <a:r>
              <a:rPr lang="en-US" dirty="0" smtClean="0"/>
              <a:t>available resources in addressing areas of need, </a:t>
            </a:r>
            <a:r>
              <a:rPr lang="en-US" i="1" dirty="0" smtClean="0"/>
              <a:t>proceed with plan </a:t>
            </a:r>
            <a:r>
              <a:rPr lang="en-US" dirty="0" smtClean="0"/>
              <a:t>implementation and start the cycle over again…</a:t>
            </a:r>
            <a:r>
              <a:rPr lang="en-US" i="1" dirty="0" smtClean="0"/>
              <a:t>focusing</a:t>
            </a:r>
            <a:r>
              <a:rPr lang="en-US" dirty="0" smtClean="0"/>
              <a:t> on solutions and improvement of all areas of CUSD--- </a:t>
            </a:r>
            <a:r>
              <a:rPr lang="en-US" i="1" dirty="0" smtClean="0"/>
              <a:t>collectively and collaboratively-</a:t>
            </a:r>
            <a:r>
              <a:rPr lang="en-US" dirty="0" smtClean="0"/>
              <a:t>--to strengthen our ability to </a:t>
            </a:r>
            <a:r>
              <a:rPr lang="en-US" i="1" dirty="0" smtClean="0"/>
              <a:t>serve students </a:t>
            </a:r>
            <a:r>
              <a:rPr lang="en-US" dirty="0" smtClean="0"/>
              <a:t>and prepare them for life post-CUSD.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Collaboration—Continuous Cycle of Improvement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1681158"/>
              </p:ext>
            </p:extLst>
          </p:nvPr>
        </p:nvGraphicFramePr>
        <p:xfrm>
          <a:off x="871538" y="2674938"/>
          <a:ext cx="7408863" cy="283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26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62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Area</a:t>
                      </a:r>
                      <a:endParaRPr lang="en-US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Priorities</a:t>
                      </a:r>
                      <a:endParaRPr lang="en-US" dirty="0"/>
                    </a:p>
                  </a:txBody>
                  <a:tcPr marL="82321" marR="8232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Area A: Conditions of Learning</a:t>
                      </a:r>
                      <a:endParaRPr lang="en-US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Basic/Williams Act Compliance (#1)</a:t>
                      </a:r>
                    </a:p>
                    <a:p>
                      <a:r>
                        <a:rPr lang="en-US" dirty="0" smtClean="0"/>
                        <a:t>Implementation of State Standards (#2)</a:t>
                      </a:r>
                    </a:p>
                    <a:p>
                      <a:r>
                        <a:rPr lang="en-US" dirty="0" smtClean="0"/>
                        <a:t>Course Access (#7)</a:t>
                      </a:r>
                      <a:endParaRPr lang="en-US" dirty="0"/>
                    </a:p>
                  </a:txBody>
                  <a:tcPr marL="82321" marR="8232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Area B: Pupil Outcomes</a:t>
                      </a:r>
                      <a:endParaRPr lang="en-US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Student Achievement: Standardized (#4)</a:t>
                      </a:r>
                    </a:p>
                    <a:p>
                      <a:r>
                        <a:rPr lang="en-US" dirty="0" smtClean="0"/>
                        <a:t>Student Achievement: Local Outcomes</a:t>
                      </a:r>
                      <a:r>
                        <a:rPr lang="en-US" baseline="0" dirty="0" smtClean="0"/>
                        <a:t> (#8)</a:t>
                      </a:r>
                      <a:endParaRPr lang="en-US" dirty="0"/>
                    </a:p>
                  </a:txBody>
                  <a:tcPr marL="82321" marR="8232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Area C: Engagement</a:t>
                      </a:r>
                      <a:endParaRPr lang="en-US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Parental Involvement (#3)</a:t>
                      </a:r>
                    </a:p>
                    <a:p>
                      <a:r>
                        <a:rPr lang="en-US" dirty="0" smtClean="0"/>
                        <a:t>Student Engagement (#5)</a:t>
                      </a:r>
                    </a:p>
                    <a:p>
                      <a:r>
                        <a:rPr lang="en-US" dirty="0" smtClean="0"/>
                        <a:t>School Climate (#6)</a:t>
                      </a:r>
                      <a:endParaRPr lang="en-US" dirty="0"/>
                    </a:p>
                  </a:txBody>
                  <a:tcPr marL="82321" marR="8232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Areas and Priorities: State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725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CUSD will effectively address the following areas:</a:t>
            </a:r>
          </a:p>
          <a:p>
            <a:r>
              <a:rPr lang="en-US" dirty="0" smtClean="0"/>
              <a:t>Providing basic services and improving overall conditions of learning</a:t>
            </a:r>
          </a:p>
          <a:p>
            <a:r>
              <a:rPr lang="en-US" dirty="0" smtClean="0"/>
              <a:t>Facilitating the transition to new state standards and assessments</a:t>
            </a:r>
          </a:p>
          <a:p>
            <a:r>
              <a:rPr lang="en-US" dirty="0" smtClean="0"/>
              <a:t>Increasing equity of access to courses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 #1</a:t>
            </a:r>
            <a:br>
              <a:rPr lang="en-US" dirty="0" smtClean="0"/>
            </a:br>
            <a:r>
              <a:rPr lang="en-US" dirty="0" smtClean="0"/>
              <a:t>Conditions of Learning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888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Remain compliant with the Williams Act</a:t>
            </a:r>
          </a:p>
          <a:p>
            <a:r>
              <a:rPr lang="en-US" dirty="0" smtClean="0"/>
              <a:t>Create and implement a 5-year Deferred Maintenance Plan</a:t>
            </a:r>
          </a:p>
          <a:p>
            <a:r>
              <a:rPr lang="en-US" dirty="0" smtClean="0"/>
              <a:t>Address facility issues (health/safety a priority)</a:t>
            </a:r>
          </a:p>
          <a:p>
            <a:r>
              <a:rPr lang="en-US" dirty="0" smtClean="0"/>
              <a:t>Increase student access to technology</a:t>
            </a:r>
          </a:p>
          <a:p>
            <a:r>
              <a:rPr lang="en-US" dirty="0" smtClean="0"/>
              <a:t>Increase technology training for staff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#1---Areas of Focus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252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instructional curriculum/software</a:t>
            </a:r>
          </a:p>
          <a:p>
            <a:r>
              <a:rPr lang="en-US" dirty="0" smtClean="0"/>
              <a:t>Increase enrollment in AP/Honors classes</a:t>
            </a:r>
          </a:p>
          <a:p>
            <a:r>
              <a:rPr lang="en-US" dirty="0" smtClean="0"/>
              <a:t>Increase enrollment in Career-Tech Education classes</a:t>
            </a:r>
          </a:p>
          <a:p>
            <a:r>
              <a:rPr lang="en-US" dirty="0" smtClean="0"/>
              <a:t>Increase mainstreaming opportunities for Special Education students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#1---Areas of Focus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385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CUSD will effectively address the following area: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Improving student achievement as measured through state and local outcomes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 #2</a:t>
            </a:r>
            <a:br>
              <a:rPr lang="en-US" dirty="0" smtClean="0"/>
            </a:br>
            <a:r>
              <a:rPr lang="en-US" dirty="0" smtClean="0"/>
              <a:t>Student Outcomes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835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Improve student achievement on state standardized assessments (Smarter Balanced Assessments--SBAC)</a:t>
            </a:r>
          </a:p>
          <a:p>
            <a:r>
              <a:rPr lang="en-US" dirty="0" smtClean="0"/>
              <a:t>Improve our </a:t>
            </a:r>
            <a:r>
              <a:rPr lang="en-US" dirty="0"/>
              <a:t>C</a:t>
            </a:r>
            <a:r>
              <a:rPr lang="en-US" dirty="0" smtClean="0"/>
              <a:t>ELDT scores and </a:t>
            </a:r>
            <a:r>
              <a:rPr lang="en-US" dirty="0" err="1" smtClean="0"/>
              <a:t>redesignation</a:t>
            </a:r>
            <a:r>
              <a:rPr lang="en-US" dirty="0" smtClean="0"/>
              <a:t> rates</a:t>
            </a:r>
          </a:p>
          <a:p>
            <a:r>
              <a:rPr lang="en-US" dirty="0" smtClean="0"/>
              <a:t>Improve our Advanced Placement (AP) exam scores</a:t>
            </a:r>
          </a:p>
          <a:p>
            <a:r>
              <a:rPr lang="en-US" dirty="0" smtClean="0"/>
              <a:t>Improve our Four-Year College Eligibility Rates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#2---Areas of Focus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503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479</TotalTime>
  <Words>973</Words>
  <Application>Microsoft Office PowerPoint</Application>
  <PresentationFormat>On-screen Show (4:3)</PresentationFormat>
  <Paragraphs>117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Candara</vt:lpstr>
      <vt:lpstr>Symbol</vt:lpstr>
      <vt:lpstr>Waveform</vt:lpstr>
      <vt:lpstr>CUSD---LCAP 2015/16 (Local Control Accountability Plan)</vt:lpstr>
      <vt:lpstr>CUSD Vision and Mission</vt:lpstr>
      <vt:lpstr>Collaboration—Continuous Cycle of Improvement</vt:lpstr>
      <vt:lpstr>Areas and Priorities: State</vt:lpstr>
      <vt:lpstr>Goal #1 Conditions of Learning</vt:lpstr>
      <vt:lpstr>Goal #1---Areas of Focus </vt:lpstr>
      <vt:lpstr>Goal #1---Areas of Focus</vt:lpstr>
      <vt:lpstr>Goal #2 Student Outcomes</vt:lpstr>
      <vt:lpstr>Goal #2---Areas of Focus</vt:lpstr>
      <vt:lpstr>Goal #2---Areas of Focus</vt:lpstr>
      <vt:lpstr>Goal #3 Engagement</vt:lpstr>
      <vt:lpstr>Goal #3---Areas of Focus</vt:lpstr>
      <vt:lpstr>Goal #3---Areas of Focus</vt:lpstr>
      <vt:lpstr>Budget  </vt:lpstr>
      <vt:lpstr>Supplemental Funds (current designations)</vt:lpstr>
      <vt:lpstr>CUSD Priorities</vt:lpstr>
      <vt:lpstr>Other ideas proposed for consideration…</vt:lpstr>
      <vt:lpstr>Engagement</vt:lpstr>
      <vt:lpstr>LCAP…Yin and Yang</vt:lpstr>
      <vt:lpstr>LCAP---Process and Objectives</vt:lpstr>
      <vt:lpstr>Timeline …from here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CUSD---LCAP 2014/15</dc:title>
  <dc:creator>Mark Campbell</dc:creator>
  <cp:lastModifiedBy>Mark Campbell</cp:lastModifiedBy>
  <cp:revision>39</cp:revision>
  <dcterms:created xsi:type="dcterms:W3CDTF">2015-02-15T07:56:35Z</dcterms:created>
  <dcterms:modified xsi:type="dcterms:W3CDTF">2016-03-18T18:41:50Z</dcterms:modified>
</cp:coreProperties>
</file>